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4"/>
  </p:notesMasterIdLst>
  <p:sldIdLst>
    <p:sldId id="257" r:id="rId2"/>
    <p:sldId id="258" r:id="rId3"/>
    <p:sldId id="259" r:id="rId4"/>
    <p:sldId id="266" r:id="rId5"/>
    <p:sldId id="256" r:id="rId6"/>
    <p:sldId id="260" r:id="rId7"/>
    <p:sldId id="261" r:id="rId8"/>
    <p:sldId id="265" r:id="rId9"/>
    <p:sldId id="264" r:id="rId10"/>
    <p:sldId id="262" r:id="rId11"/>
    <p:sldId id="263" r:id="rId12"/>
    <p:sldId id="268" r:id="rId13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629" autoAdjust="0"/>
  </p:normalViewPr>
  <p:slideViewPr>
    <p:cSldViewPr>
      <p:cViewPr varScale="1">
        <p:scale>
          <a:sx n="77" d="100"/>
          <a:sy n="77" d="100"/>
        </p:scale>
        <p:origin x="19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617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5266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995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7305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2512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979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719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5811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8810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60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837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7857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1227138"/>
            <a:ext cx="4413250" cy="3309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1988" y="4721225"/>
            <a:ext cx="5299075" cy="3863975"/>
          </a:xfrm>
          <a:prstGeom prst="rect">
            <a:avLst/>
          </a:prstGeom>
        </p:spPr>
        <p:txBody>
          <a:bodyPr/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1620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31"/>
          <p:cNvSpPr>
            <a:spLocks noChangeShapeType="1"/>
          </p:cNvSpPr>
          <p:nvPr/>
        </p:nvSpPr>
        <p:spPr bwMode="auto">
          <a:xfrm flipH="1">
            <a:off x="914400" y="838200"/>
            <a:ext cx="533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5" name="Line 1032"/>
          <p:cNvSpPr>
            <a:spLocks noChangeShapeType="1"/>
          </p:cNvSpPr>
          <p:nvPr/>
        </p:nvSpPr>
        <p:spPr bwMode="auto">
          <a:xfrm flipH="1">
            <a:off x="457200" y="14478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6" name="Group 1033"/>
          <p:cNvGrpSpPr>
            <a:grpSpLocks/>
          </p:cNvGrpSpPr>
          <p:nvPr/>
        </p:nvGrpSpPr>
        <p:grpSpPr bwMode="auto">
          <a:xfrm>
            <a:off x="457200" y="0"/>
            <a:ext cx="990600" cy="1981200"/>
            <a:chOff x="288" y="0"/>
            <a:chExt cx="624" cy="1248"/>
          </a:xfrm>
        </p:grpSpPr>
        <p:sp>
          <p:nvSpPr>
            <p:cNvPr id="7" name="Line 1034"/>
            <p:cNvSpPr>
              <a:spLocks noChangeShapeType="1"/>
            </p:cNvSpPr>
            <p:nvPr/>
          </p:nvSpPr>
          <p:spPr bwMode="auto">
            <a:xfrm>
              <a:off x="912" y="0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" name="Line 1035"/>
            <p:cNvSpPr>
              <a:spLocks noChangeShapeType="1"/>
            </p:cNvSpPr>
            <p:nvPr/>
          </p:nvSpPr>
          <p:spPr bwMode="auto">
            <a:xfrm>
              <a:off x="576" y="528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9" name="Line 1036"/>
            <p:cNvSpPr>
              <a:spLocks noChangeShapeType="1"/>
            </p:cNvSpPr>
            <p:nvPr/>
          </p:nvSpPr>
          <p:spPr bwMode="auto">
            <a:xfrm>
              <a:off x="288" y="912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0" name="Line 1037"/>
          <p:cNvSpPr>
            <a:spLocks noChangeShapeType="1"/>
          </p:cNvSpPr>
          <p:nvPr/>
        </p:nvSpPr>
        <p:spPr bwMode="auto">
          <a:xfrm flipH="1">
            <a:off x="0" y="19812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" name="Line 1038"/>
          <p:cNvSpPr>
            <a:spLocks noChangeShapeType="1"/>
          </p:cNvSpPr>
          <p:nvPr/>
        </p:nvSpPr>
        <p:spPr bwMode="auto">
          <a:xfrm flipV="1">
            <a:off x="0" y="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" name="Line 1039"/>
          <p:cNvSpPr>
            <a:spLocks noChangeShapeType="1"/>
          </p:cNvSpPr>
          <p:nvPr/>
        </p:nvSpPr>
        <p:spPr bwMode="auto">
          <a:xfrm>
            <a:off x="0" y="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" name="Line 1040"/>
          <p:cNvSpPr>
            <a:spLocks noChangeShapeType="1"/>
          </p:cNvSpPr>
          <p:nvPr/>
        </p:nvSpPr>
        <p:spPr bwMode="auto">
          <a:xfrm flipH="1">
            <a:off x="7620000" y="5943600"/>
            <a:ext cx="5334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" name="Line 1041"/>
          <p:cNvSpPr>
            <a:spLocks noChangeShapeType="1"/>
          </p:cNvSpPr>
          <p:nvPr/>
        </p:nvSpPr>
        <p:spPr bwMode="auto">
          <a:xfrm flipH="1">
            <a:off x="8153400" y="53340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5" name="Line 1042"/>
          <p:cNvSpPr>
            <a:spLocks noChangeShapeType="1"/>
          </p:cNvSpPr>
          <p:nvPr/>
        </p:nvSpPr>
        <p:spPr bwMode="auto">
          <a:xfrm flipH="1">
            <a:off x="8610600" y="48006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6" name="Line 1043"/>
          <p:cNvSpPr>
            <a:spLocks noChangeShapeType="1"/>
          </p:cNvSpPr>
          <p:nvPr/>
        </p:nvSpPr>
        <p:spPr bwMode="auto">
          <a:xfrm flipV="1">
            <a:off x="9067800" y="480060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17" name="Group 1044"/>
          <p:cNvGrpSpPr>
            <a:grpSpLocks/>
          </p:cNvGrpSpPr>
          <p:nvPr/>
        </p:nvGrpSpPr>
        <p:grpSpPr bwMode="auto">
          <a:xfrm>
            <a:off x="7620000" y="4800600"/>
            <a:ext cx="990600" cy="1982788"/>
            <a:chOff x="4800" y="3024"/>
            <a:chExt cx="624" cy="1249"/>
          </a:xfrm>
        </p:grpSpPr>
        <p:sp>
          <p:nvSpPr>
            <p:cNvPr id="18" name="Line 1045"/>
            <p:cNvSpPr>
              <a:spLocks noChangeShapeType="1"/>
            </p:cNvSpPr>
            <p:nvPr/>
          </p:nvSpPr>
          <p:spPr bwMode="auto">
            <a:xfrm>
              <a:off x="5136" y="3361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9" name="Line 1046"/>
            <p:cNvSpPr>
              <a:spLocks noChangeShapeType="1"/>
            </p:cNvSpPr>
            <p:nvPr/>
          </p:nvSpPr>
          <p:spPr bwMode="auto">
            <a:xfrm>
              <a:off x="4800" y="3745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20" name="Line 1047"/>
            <p:cNvSpPr>
              <a:spLocks noChangeShapeType="1"/>
            </p:cNvSpPr>
            <p:nvPr/>
          </p:nvSpPr>
          <p:spPr bwMode="auto">
            <a:xfrm>
              <a:off x="5424" y="3024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21" name="Line 1048"/>
          <p:cNvSpPr>
            <a:spLocks noChangeShapeType="1"/>
          </p:cNvSpPr>
          <p:nvPr/>
        </p:nvSpPr>
        <p:spPr bwMode="auto">
          <a:xfrm>
            <a:off x="7620000" y="678180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3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b"/>
          <a:lstStyle>
            <a:lvl1pPr algn="ctr">
              <a:lnSpc>
                <a:spcPct val="80000"/>
              </a:lnSpc>
              <a:defRPr sz="4400"/>
            </a:lvl1pPr>
          </a:lstStyle>
          <a:p>
            <a:pPr lvl="0"/>
            <a:r>
              <a:rPr lang="en-US" noProof="0" smtClean="0"/>
              <a:t>Add stairs title here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95400"/>
          </a:xfrm>
        </p:spPr>
        <p:txBody>
          <a:bodyPr/>
          <a:lstStyle>
            <a:lvl1pPr marL="0" indent="0" algn="ctr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add sub-title</a:t>
            </a:r>
          </a:p>
        </p:txBody>
      </p:sp>
      <p:sp>
        <p:nvSpPr>
          <p:cNvPr id="22" name="Rectangle 102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02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03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4149CF1-F106-49DC-97BE-6875E72B6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DCD10-A824-4B6F-9F70-2FBCE57B2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457200"/>
            <a:ext cx="1962150" cy="5486400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734050" cy="5486400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A31B1-2CEB-409A-AAEF-B8CA268D7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3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  <a:lvl2pPr>
              <a:defRPr>
                <a:solidFill>
                  <a:schemeClr val="bg1">
                    <a:lumMod val="10000"/>
                  </a:schemeClr>
                </a:solidFill>
              </a:defRPr>
            </a:lvl2pPr>
            <a:lvl3pPr>
              <a:defRPr>
                <a:solidFill>
                  <a:schemeClr val="bg1">
                    <a:lumMod val="10000"/>
                  </a:schemeClr>
                </a:solidFill>
              </a:defRPr>
            </a:lvl3pPr>
            <a:lvl4pPr>
              <a:defRPr>
                <a:solidFill>
                  <a:schemeClr val="bg1">
                    <a:lumMod val="10000"/>
                  </a:schemeClr>
                </a:solidFill>
              </a:defRPr>
            </a:lvl4pPr>
            <a:lvl5pPr>
              <a:defRPr>
                <a:solidFill>
                  <a:schemeClr val="bg1">
                    <a:lumMod val="10000"/>
                  </a:schemeClr>
                </a:solidFill>
              </a:defRPr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fld id="{0A876638-6BCF-419A-B3C5-B854AFF592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FE52F-6F9C-472E-A5B3-6C150BAC3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3848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524000"/>
            <a:ext cx="38481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9D05C-1C4E-4666-A486-38CE7D98F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7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C54A7-FB0B-4892-A1A1-B536216D40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39343-A560-4BE9-8F12-61DA2A8A1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CCE3E-7956-453C-8E82-CC79749FE6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72B23-787B-4AD5-9A16-38D459AF5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C0A77-B631-4AE4-9B10-82C8E1B04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6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H="1">
            <a:off x="7620000" y="5943600"/>
            <a:ext cx="5334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8153400" y="53340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8610600" y="4800600"/>
            <a:ext cx="457200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9067800" y="480060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7620000" y="4800600"/>
            <a:ext cx="990600" cy="1982788"/>
            <a:chOff x="4800" y="3024"/>
            <a:chExt cx="624" cy="1249"/>
          </a:xfrm>
        </p:grpSpPr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5136" y="3361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4800" y="3745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5424" y="3024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7620000" y="678180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438400" y="6248400"/>
            <a:ext cx="5486400" cy="24923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457200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848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dsjfslkdjf 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914400" y="838200"/>
            <a:ext cx="5334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457200" y="14478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pSp>
        <p:nvGrpSpPr>
          <p:cNvPr id="13328" name="Group 16"/>
          <p:cNvGrpSpPr>
            <a:grpSpLocks/>
          </p:cNvGrpSpPr>
          <p:nvPr/>
        </p:nvGrpSpPr>
        <p:grpSpPr bwMode="auto">
          <a:xfrm>
            <a:off x="457200" y="0"/>
            <a:ext cx="990600" cy="1981200"/>
            <a:chOff x="288" y="0"/>
            <a:chExt cx="624" cy="1248"/>
          </a:xfrm>
        </p:grpSpPr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912" y="0"/>
              <a:ext cx="0" cy="52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576" y="528"/>
              <a:ext cx="0" cy="38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288" y="912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0" y="19812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0" y="0"/>
            <a:ext cx="0" cy="1981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>
            <a:off x="0" y="0"/>
            <a:ext cx="1447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1219200" y="304800"/>
            <a:ext cx="5791200" cy="228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5638800"/>
            <a:ext cx="1371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6000">
                <a:latin typeface="Arial" panose="020B0604020202020204" pitchFamily="34" charset="0"/>
              </a:defRPr>
            </a:lvl1pPr>
          </a:lstStyle>
          <a:p>
            <a:fld id="{79D3A4FD-BB2D-4334-BDF6-E46B3BA187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SzPct val="50000"/>
        <a:buFont typeface="Wingdings" panose="05000000000000000000" pitchFamily="2" charset="2"/>
        <a:buChar char="Ì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;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ú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76475"/>
            <a:ext cx="9144000" cy="2160588"/>
          </a:xfrm>
          <a:solidFill>
            <a:srgbClr val="969696"/>
          </a:solidFill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75" tIns="46038" rIns="92075" bIns="46038" anchor="ctr"/>
          <a:lstStyle/>
          <a:p>
            <a:r>
              <a:rPr lang="hr-HR" sz="4000" smtClean="0"/>
              <a:t>LANAC MJERA I TOLERANCIJA U MONTAŽI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hr-HR" sz="4000" smtClean="0"/>
              <a:t>POTPUNA ZAMJENJIVOST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hr-HR" sz="4000" smtClean="0"/>
              <a:t>MAKSIMUM-MINIMUM METODA</a:t>
            </a:r>
            <a:endParaRPr lang="en-US" sz="400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0513124"/>
                  </p:ext>
                </p:extLst>
              </p:nvPr>
            </p:nvGraphicFramePr>
            <p:xfrm>
              <a:off x="990601" y="908720"/>
              <a:ext cx="7109790" cy="4956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9855"/>
                    <a:gridCol w="1800075"/>
                    <a:gridCol w="1184965"/>
                    <a:gridCol w="1184965"/>
                    <a:gridCol w="1184965"/>
                    <a:gridCol w="1184965"/>
                  </a:tblGrid>
                  <a:tr h="576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Konstrukcijska vrijednost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ci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0.060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+0.030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+1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02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0.040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−0.020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+1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15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±0,005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00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0.050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−0.100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-75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9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±0,005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20513124"/>
                  </p:ext>
                </p:extLst>
              </p:nvPr>
            </p:nvGraphicFramePr>
            <p:xfrm>
              <a:off x="990601" y="908720"/>
              <a:ext cx="7109790" cy="4956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9855"/>
                    <a:gridCol w="1800075"/>
                    <a:gridCol w="1184965"/>
                    <a:gridCol w="1184965"/>
                    <a:gridCol w="1184965"/>
                    <a:gridCol w="1184965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Konstrukcijska vrijednost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ci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6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300000" r="-264407" b="-591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+1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6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400000" r="-264407" b="-491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+1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15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560811" r="-264407" b="-45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8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589157" r="-264407" b="-3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-75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9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697561" r="-264407" b="-2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650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908720"/>
                <a:ext cx="7848600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r-HR" sz="1600" dirty="0" smtClean="0"/>
                  <a:t>Nazivna mjera završne mjere: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Završna tolerancija: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r-HR" sz="1600" dirty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Odstupanje mjere sredine tolerancije za završnu mjeru: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𝐶𝑖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hr-HR" sz="1600" dirty="0"/>
              </a:p>
              <a:p>
                <a:pPr marL="0" indent="0">
                  <a:buNone/>
                </a:pPr>
                <a:endParaRPr lang="hr-HR" sz="1600" dirty="0"/>
              </a:p>
              <a:p>
                <a:pPr marL="0" indent="0">
                  <a:buNone/>
                </a:pPr>
                <a:r>
                  <a:rPr lang="hr-HR" sz="1600" dirty="0" smtClean="0"/>
                  <a:t>Najveća dopuštena završna mjera: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𝑚𝑎𝑘𝑠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Najmanja dopuštena završna mjera: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endParaRPr lang="hr-HR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908720"/>
                <a:ext cx="7848600" cy="5328592"/>
              </a:xfrm>
              <a:blipFill rotWithShape="0">
                <a:blip r:embed="rId3"/>
                <a:stretch>
                  <a:fillRect l="-466" t="-120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0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908720"/>
                <a:ext cx="7848600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r-HR" sz="1600" dirty="0" smtClean="0"/>
                  <a:t>Nazivna mjera završne mjere: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=…=0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Završna tolerancija: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=30+60+10+50+10+20+20=200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sz="1600" dirty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Odstupanje mjere sredine tolerancije za završnu mjeru: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𝐶𝑖</m:t>
                              </m:r>
                            </m:sub>
                          </m:s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=…=110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sz="1600" dirty="0"/>
              </a:p>
              <a:p>
                <a:pPr marL="0" indent="0">
                  <a:buNone/>
                </a:pPr>
                <a:endParaRPr lang="hr-HR" sz="1600" dirty="0"/>
              </a:p>
              <a:p>
                <a:pPr marL="0" indent="0">
                  <a:buNone/>
                </a:pPr>
                <a:r>
                  <a:rPr lang="hr-HR" sz="1600" dirty="0" smtClean="0"/>
                  <a:t>Najveća dopuštena završna mjera: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𝑚𝑎𝑘𝑠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=0+110+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=210 </m:t>
                      </m:r>
                      <m:d>
                        <m:dPr>
                          <m:begChr m:val="["/>
                          <m:endChr m:val="]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r>
                  <a:rPr lang="hr-HR" sz="1600" dirty="0" smtClean="0"/>
                  <a:t>Najmanja dopuštena završna mjera: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=0+110−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=10 </m:t>
                      </m:r>
                      <m:d>
                        <m:dPr>
                          <m:begChr m:val="["/>
                          <m:endChr m:val="]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pPr marL="0" indent="0">
                  <a:buNone/>
                </a:pPr>
                <a:endParaRPr lang="hr-HR" sz="1600" dirty="0" smtClean="0"/>
              </a:p>
              <a:p>
                <a:endParaRPr lang="hr-HR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908720"/>
                <a:ext cx="7848600" cy="5328592"/>
              </a:xfrm>
              <a:blipFill rotWithShape="0">
                <a:blip r:embed="rId3"/>
                <a:stretch>
                  <a:fillRect l="-466" t="-120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95037" y="5698931"/>
                <a:ext cx="2039726" cy="530594"/>
              </a:xfrm>
              <a:prstGeom prst="rect">
                <a:avLst/>
              </a:prstGeom>
              <a:noFill/>
              <a:ln>
                <a:solidFill>
                  <a:schemeClr val="bg1">
                    <a:lumMod val="1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r-HR" b="0" i="1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solidFill>
                                    <a:schemeClr val="bg1">
                                      <a:lumMod val="1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solidFill>
                                      <a:schemeClr val="bg1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hr-HR" b="0" i="1" smtClean="0">
                                    <a:solidFill>
                                      <a:schemeClr val="bg1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0,210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solidFill>
                                      <a:schemeClr val="bg1">
                                        <a:lumMod val="1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+0,010</m:t>
                                </m:r>
                              </m:e>
                            </m:mr>
                          </m:m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</m:d>
                    </m:oMath>
                  </m:oMathPara>
                </a14:m>
                <a:endParaRPr lang="hr-HR" dirty="0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037" y="5698931"/>
                <a:ext cx="2039726" cy="5305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chemeClr val="bg1">
                    <a:lumMod val="10000"/>
                  </a:schemeClr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8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457447"/>
            <a:ext cx="6896056" cy="4131793"/>
          </a:xfrm>
        </p:spPr>
      </p:pic>
    </p:spTree>
    <p:extLst>
      <p:ext uri="{BB962C8B-B14F-4D97-AF65-F5344CB8AC3E}">
        <p14:creationId xmlns:p14="http://schemas.microsoft.com/office/powerpoint/2010/main" val="28490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848600" cy="3259126"/>
          </a:xfrm>
        </p:spPr>
      </p:pic>
    </p:spTree>
    <p:extLst>
      <p:ext uri="{BB962C8B-B14F-4D97-AF65-F5344CB8AC3E}">
        <p14:creationId xmlns:p14="http://schemas.microsoft.com/office/powerpoint/2010/main" val="22849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17275" y="4177655"/>
            <a:ext cx="1663804" cy="63664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848600" cy="3259126"/>
          </a:xfrm>
        </p:spPr>
      </p:pic>
    </p:spTree>
    <p:extLst>
      <p:ext uri="{BB962C8B-B14F-4D97-AF65-F5344CB8AC3E}">
        <p14:creationId xmlns:p14="http://schemas.microsoft.com/office/powerpoint/2010/main" val="22436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6263"/>
            <a:ext cx="4751387" cy="437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1403350" y="692150"/>
            <a:ext cx="7345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hr-HR" sz="1800" dirty="0">
                <a:solidFill>
                  <a:schemeClr val="bg1">
                    <a:lumMod val="10000"/>
                  </a:schemeClr>
                </a:solidFill>
              </a:rPr>
              <a:t>Za prikazani je sklop reduktora potrebno odrediti završnu mjeru i tolerancije. Zadane su mjere i tolerancije pojedinačnih mjera, uz koje se još pojavljuju tolerancije aksijalnog udara na rukavcima vratila.</a:t>
            </a:r>
            <a:endParaRPr lang="en-US" sz="1800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hr-HR" sz="1800" dirty="0">
                <a:solidFill>
                  <a:schemeClr val="bg1">
                    <a:lumMod val="10000"/>
                  </a:schemeClr>
                </a:solidFill>
              </a:rPr>
              <a:t> </a:t>
            </a:r>
            <a:endParaRPr lang="en-US" sz="18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7848600" cy="3475309"/>
          </a:xfrm>
        </p:spPr>
      </p:pic>
    </p:spTree>
    <p:extLst>
      <p:ext uri="{BB962C8B-B14F-4D97-AF65-F5344CB8AC3E}">
        <p14:creationId xmlns:p14="http://schemas.microsoft.com/office/powerpoint/2010/main" val="3110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45082048"/>
                  </p:ext>
                </p:extLst>
              </p:nvPr>
            </p:nvGraphicFramePr>
            <p:xfrm>
              <a:off x="990601" y="908720"/>
              <a:ext cx="7109790" cy="4956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9855"/>
                    <a:gridCol w="1800075"/>
                    <a:gridCol w="1184965"/>
                    <a:gridCol w="1184965"/>
                    <a:gridCol w="1184965"/>
                    <a:gridCol w="1184965"/>
                  </a:tblGrid>
                  <a:tr h="576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Konstrukcijska vrijednost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ci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0.060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+0.030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02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0.040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−0.020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15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±0,005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00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0.050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−0.100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9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±0,005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45082048"/>
                  </p:ext>
                </p:extLst>
              </p:nvPr>
            </p:nvGraphicFramePr>
            <p:xfrm>
              <a:off x="990601" y="908720"/>
              <a:ext cx="7109790" cy="4956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9855"/>
                    <a:gridCol w="1800075"/>
                    <a:gridCol w="1184965"/>
                    <a:gridCol w="1184965"/>
                    <a:gridCol w="1184965"/>
                    <a:gridCol w="1184965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Konstrukcijska vrijednost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ci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6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300000" r="-264407" b="-591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6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400000" r="-264407" b="-491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15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560811" r="-264407" b="-45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8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589157" r="-264407" b="-3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9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697561" r="-264407" b="-2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26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01559115"/>
                  </p:ext>
                </p:extLst>
              </p:nvPr>
            </p:nvGraphicFramePr>
            <p:xfrm>
              <a:off x="990601" y="908720"/>
              <a:ext cx="7109790" cy="4956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9855"/>
                    <a:gridCol w="1800075"/>
                    <a:gridCol w="1184965"/>
                    <a:gridCol w="1184965"/>
                    <a:gridCol w="1184965"/>
                    <a:gridCol w="1184965"/>
                  </a:tblGrid>
                  <a:tr h="57606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Konstrukcijska vrijednost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ci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368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0.060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+0.030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8021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0.040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−0.020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15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±0,005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00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30</m:t>
                                    </m:r>
                                  </m:e>
                                  <m:sup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hr-HR" b="0" i="1" smtClean="0">
                                            <a:solidFill>
                                              <a:schemeClr val="bg1">
                                                <a:lumMod val="10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0.050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hr-HR" b="0" i="1" smtClean="0">
                                              <a:solidFill>
                                                <a:schemeClr val="bg1">
                                                  <a:lumMod val="1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−0.100</m:t>
                                          </m:r>
                                        </m:e>
                                      </m:mr>
                                    </m:m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-75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9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hr-HR" b="0" i="1" smtClean="0">
                                        <a:solidFill>
                                          <a:schemeClr val="bg1">
                                            <a:lumMod val="1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±0,005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01559115"/>
                  </p:ext>
                </p:extLst>
              </p:nvPr>
            </p:nvGraphicFramePr>
            <p:xfrm>
              <a:off x="990601" y="908720"/>
              <a:ext cx="7109790" cy="495643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9855"/>
                    <a:gridCol w="1800075"/>
                    <a:gridCol w="1184965"/>
                    <a:gridCol w="1184965"/>
                    <a:gridCol w="1184965"/>
                    <a:gridCol w="1184965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Konstrukcijska vrijednost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N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t</a:t>
                          </a:r>
                          <a:r>
                            <a:rPr lang="hr-HR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E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ci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k</a:t>
                          </a:r>
                          <a:r>
                            <a:rPr lang="hr-HR" baseline="-25000" dirty="0" err="1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i</a:t>
                          </a:r>
                          <a:endParaRPr lang="hr-HR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mm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µm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195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sz="1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sz="1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6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300000" r="-264407" b="-591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69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400000" r="-264407" b="-491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515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560811" r="-264407" b="-45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85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4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589157" r="-264407" b="-30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-75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95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2203" t="-697561" r="-264407" b="-2060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6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040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7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0,020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hr-HR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hr-HR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1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4685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Lanac mjera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98" y="2622550"/>
            <a:ext cx="4850804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irs">
  <a:themeElements>
    <a:clrScheme name="Stairs 1">
      <a:dk1>
        <a:srgbClr val="FF9933"/>
      </a:dk1>
      <a:lt1>
        <a:srgbClr val="FFFFCC"/>
      </a:lt1>
      <a:dk2>
        <a:srgbClr val="FF9900"/>
      </a:dk2>
      <a:lt2>
        <a:srgbClr val="FFFFFF"/>
      </a:lt2>
      <a:accent1>
        <a:srgbClr val="FFFFFF"/>
      </a:accent1>
      <a:accent2>
        <a:srgbClr val="FFCC66"/>
      </a:accent2>
      <a:accent3>
        <a:srgbClr val="FFFFE2"/>
      </a:accent3>
      <a:accent4>
        <a:srgbClr val="DA822A"/>
      </a:accent4>
      <a:accent5>
        <a:srgbClr val="FFFFFF"/>
      </a:accent5>
      <a:accent6>
        <a:srgbClr val="E7B95C"/>
      </a:accent6>
      <a:hlink>
        <a:srgbClr val="FF9966"/>
      </a:hlink>
      <a:folHlink>
        <a:srgbClr val="FFCC99"/>
      </a:folHlink>
    </a:clrScheme>
    <a:fontScheme name="Stair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airs 1">
        <a:dk1>
          <a:srgbClr val="FF9933"/>
        </a:dk1>
        <a:lt1>
          <a:srgbClr val="FFFFCC"/>
        </a:lt1>
        <a:dk2>
          <a:srgbClr val="FF9900"/>
        </a:dk2>
        <a:lt2>
          <a:srgbClr val="FFFFFF"/>
        </a:lt2>
        <a:accent1>
          <a:srgbClr val="FFFFFF"/>
        </a:accent1>
        <a:accent2>
          <a:srgbClr val="FFCC66"/>
        </a:accent2>
        <a:accent3>
          <a:srgbClr val="FFFFE2"/>
        </a:accent3>
        <a:accent4>
          <a:srgbClr val="DA822A"/>
        </a:accent4>
        <a:accent5>
          <a:srgbClr val="FFFFFF"/>
        </a:accent5>
        <a:accent6>
          <a:srgbClr val="E7B95C"/>
        </a:accent6>
        <a:hlink>
          <a:srgbClr val="FF9966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irs 2">
        <a:dk1>
          <a:srgbClr val="A50021"/>
        </a:dk1>
        <a:lt1>
          <a:srgbClr val="FFFFFF"/>
        </a:lt1>
        <a:dk2>
          <a:srgbClr val="A50021"/>
        </a:dk2>
        <a:lt2>
          <a:srgbClr val="FF6600"/>
        </a:lt2>
        <a:accent1>
          <a:srgbClr val="FFCCFF"/>
        </a:accent1>
        <a:accent2>
          <a:srgbClr val="800000"/>
        </a:accent2>
        <a:accent3>
          <a:srgbClr val="CFAAAB"/>
        </a:accent3>
        <a:accent4>
          <a:srgbClr val="DADADA"/>
        </a:accent4>
        <a:accent5>
          <a:srgbClr val="FFE2FF"/>
        </a:accent5>
        <a:accent6>
          <a:srgbClr val="730000"/>
        </a:accent6>
        <a:hlink>
          <a:srgbClr val="FF6600"/>
        </a:hlink>
        <a:folHlink>
          <a:srgbClr val="99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 3">
        <a:dk1>
          <a:srgbClr val="5F5F5F"/>
        </a:dk1>
        <a:lt1>
          <a:srgbClr val="FFFFFF"/>
        </a:lt1>
        <a:dk2>
          <a:srgbClr val="000000"/>
        </a:dk2>
        <a:lt2>
          <a:srgbClr val="C0C0C0"/>
        </a:lt2>
        <a:accent1>
          <a:srgbClr val="DDDDDD"/>
        </a:accent1>
        <a:accent2>
          <a:srgbClr val="969696"/>
        </a:accent2>
        <a:accent3>
          <a:srgbClr val="FFFFFF"/>
        </a:accent3>
        <a:accent4>
          <a:srgbClr val="505050"/>
        </a:accent4>
        <a:accent5>
          <a:srgbClr val="EBEBEB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irs 4">
        <a:dk1>
          <a:srgbClr val="000066"/>
        </a:dk1>
        <a:lt1>
          <a:srgbClr val="FFFFFF"/>
        </a:lt1>
        <a:dk2>
          <a:srgbClr val="333399"/>
        </a:dk2>
        <a:lt2>
          <a:srgbClr val="9999FF"/>
        </a:lt2>
        <a:accent1>
          <a:srgbClr val="CCECFF"/>
        </a:accent1>
        <a:accent2>
          <a:srgbClr val="CC99FF"/>
        </a:accent2>
        <a:accent3>
          <a:srgbClr val="ADADCA"/>
        </a:accent3>
        <a:accent4>
          <a:srgbClr val="DADADA"/>
        </a:accent4>
        <a:accent5>
          <a:srgbClr val="E2F4FF"/>
        </a:accent5>
        <a:accent6>
          <a:srgbClr val="B98AE7"/>
        </a:accent6>
        <a:hlink>
          <a:srgbClr val="3333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 5">
        <a:dk1>
          <a:srgbClr val="A50021"/>
        </a:dk1>
        <a:lt1>
          <a:srgbClr val="FFFFFF"/>
        </a:lt1>
        <a:dk2>
          <a:srgbClr val="CC0000"/>
        </a:dk2>
        <a:lt2>
          <a:srgbClr val="000066"/>
        </a:lt2>
        <a:accent1>
          <a:srgbClr val="FFCCFF"/>
        </a:accent1>
        <a:accent2>
          <a:srgbClr val="800000"/>
        </a:accent2>
        <a:accent3>
          <a:srgbClr val="E2AAAA"/>
        </a:accent3>
        <a:accent4>
          <a:srgbClr val="DADADA"/>
        </a:accent4>
        <a:accent5>
          <a:srgbClr val="FFE2FF"/>
        </a:accent5>
        <a:accent6>
          <a:srgbClr val="730000"/>
        </a:accent6>
        <a:hlink>
          <a:srgbClr val="000066"/>
        </a:hlink>
        <a:folHlink>
          <a:srgbClr val="9900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 6">
        <a:dk1>
          <a:srgbClr val="5F5F5F"/>
        </a:dk1>
        <a:lt1>
          <a:srgbClr val="F8F8F8"/>
        </a:lt1>
        <a:dk2>
          <a:srgbClr val="000000"/>
        </a:dk2>
        <a:lt2>
          <a:srgbClr val="0000CC"/>
        </a:lt2>
        <a:accent1>
          <a:srgbClr val="FF6699"/>
        </a:accent1>
        <a:accent2>
          <a:srgbClr val="292929"/>
        </a:accent2>
        <a:accent3>
          <a:srgbClr val="AAAAAA"/>
        </a:accent3>
        <a:accent4>
          <a:srgbClr val="D4D4D4"/>
        </a:accent4>
        <a:accent5>
          <a:srgbClr val="FFB8CA"/>
        </a:accent5>
        <a:accent6>
          <a:srgbClr val="242424"/>
        </a:accent6>
        <a:hlink>
          <a:srgbClr val="FF9933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 7">
        <a:dk1>
          <a:srgbClr val="000066"/>
        </a:dk1>
        <a:lt1>
          <a:srgbClr val="99CCFF"/>
        </a:lt1>
        <a:dk2>
          <a:srgbClr val="0000CC"/>
        </a:dk2>
        <a:lt2>
          <a:srgbClr val="CC99FF"/>
        </a:lt2>
        <a:accent1>
          <a:srgbClr val="CCECFF"/>
        </a:accent1>
        <a:accent2>
          <a:srgbClr val="000099"/>
        </a:accent2>
        <a:accent3>
          <a:srgbClr val="AAAAE2"/>
        </a:accent3>
        <a:accent4>
          <a:srgbClr val="82AEDA"/>
        </a:accent4>
        <a:accent5>
          <a:srgbClr val="E2F4FF"/>
        </a:accent5>
        <a:accent6>
          <a:srgbClr val="00008A"/>
        </a:accent6>
        <a:hlink>
          <a:srgbClr val="9966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irs 8">
        <a:dk1>
          <a:srgbClr val="FFFFFF"/>
        </a:dk1>
        <a:lt1>
          <a:srgbClr val="EAEAEA"/>
        </a:lt1>
        <a:dk2>
          <a:srgbClr val="333333"/>
        </a:dk2>
        <a:lt2>
          <a:srgbClr val="C0C0C0"/>
        </a:lt2>
        <a:accent1>
          <a:srgbClr val="FFFFFF"/>
        </a:accent1>
        <a:accent2>
          <a:srgbClr val="4D4D4D"/>
        </a:accent2>
        <a:accent3>
          <a:srgbClr val="ADADAD"/>
        </a:accent3>
        <a:accent4>
          <a:srgbClr val="C8C8C8"/>
        </a:accent4>
        <a:accent5>
          <a:srgbClr val="FFFFFF"/>
        </a:accent5>
        <a:accent6>
          <a:srgbClr val="454545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Designs\STAIRS.POT</Template>
  <TotalTime>671</TotalTime>
  <Words>192</Words>
  <Application>Microsoft Office PowerPoint</Application>
  <PresentationFormat>On-screen Show (4:3)</PresentationFormat>
  <Paragraphs>182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ＭＳ Ｐゴシック</vt:lpstr>
      <vt:lpstr>Arial</vt:lpstr>
      <vt:lpstr>Cambria Math</vt:lpstr>
      <vt:lpstr>Times New Roman</vt:lpstr>
      <vt:lpstr>Wingdings</vt:lpstr>
      <vt:lpstr>Stairs</vt:lpstr>
      <vt:lpstr>LANAC MJERA I TOLERANCIJA U MONTAŽI POTPUNA ZAMJENJIVOST MAKSIMUM-MINIMUM METODA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I STRUKTURIRANJE PROIZVODA ZA SKLAPANJE</dc:title>
  <dc:creator>Bozo Vranjes</dc:creator>
  <cp:lastModifiedBy>Marko Svaco</cp:lastModifiedBy>
  <cp:revision>73</cp:revision>
  <dcterms:created xsi:type="dcterms:W3CDTF">1997-04-03T12:37:52Z</dcterms:created>
  <dcterms:modified xsi:type="dcterms:W3CDTF">2017-01-13T08:34:57Z</dcterms:modified>
</cp:coreProperties>
</file>